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30" r:id="rId2"/>
    <p:sldId id="332" r:id="rId3"/>
    <p:sldId id="331" r:id="rId4"/>
    <p:sldId id="333" r:id="rId5"/>
    <p:sldId id="334" r:id="rId6"/>
    <p:sldId id="335" r:id="rId7"/>
    <p:sldId id="336" r:id="rId8"/>
    <p:sldId id="337" r:id="rId9"/>
    <p:sldId id="339" r:id="rId10"/>
  </p:sldIdLst>
  <p:sldSz cx="12192000" cy="6858000"/>
  <p:notesSz cx="6858000" cy="9144000"/>
  <p:embeddedFontLst>
    <p:embeddedFont>
      <p:font typeface="Bebas Neue Bold" panose="020B0606020202050201" pitchFamily="34" charset="-52"/>
      <p:bold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Montserrat" panose="00000500000000000000" pitchFamily="2" charset="-52"/>
      <p:regular r:id="rId16"/>
      <p:bold r:id="rId17"/>
      <p:italic r:id="rId18"/>
      <p:boldItalic r:id="rId19"/>
    </p:embeddedFont>
    <p:embeddedFont>
      <p:font typeface="Montserrat ExtraBold" panose="00000900000000000000" pitchFamily="2" charset="-52"/>
      <p:bold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2E0F7F7-1BD0-4A2B-A824-43A954758922}">
          <p14:sldIdLst>
            <p14:sldId id="330"/>
            <p14:sldId id="332"/>
            <p14:sldId id="331"/>
            <p14:sldId id="333"/>
            <p14:sldId id="334"/>
            <p14:sldId id="335"/>
            <p14:sldId id="336"/>
            <p14:sldId id="337"/>
            <p14:sldId id="339"/>
          </p14:sldIdLst>
        </p14:section>
        <p14:section name="Раздел без заголовка" id="{F3CA0794-029F-48C4-89D0-6D99DD6A807F}">
          <p14:sldIdLst/>
        </p14:section>
      </p14:sectionLst>
    </p:ext>
    <p:ext uri="{EFAFB233-063F-42B5-8137-9DF3F51BA10A}">
      <p15:sldGuideLst xmlns:p15="http://schemas.microsoft.com/office/powerpoint/2012/main">
        <p15:guide id="1" pos="2797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1230" userDrawn="1">
          <p15:clr>
            <a:srgbClr val="A4A3A4"/>
          </p15:clr>
        </p15:guide>
        <p15:guide id="4" pos="302" userDrawn="1">
          <p15:clr>
            <a:srgbClr val="A4A3A4"/>
          </p15:clr>
        </p15:guide>
        <p15:guide id="5" orient="horz" pos="10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F9B"/>
    <a:srgbClr val="494B4C"/>
    <a:srgbClr val="4E7C9A"/>
    <a:srgbClr val="377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6400" autoAdjust="0"/>
  </p:normalViewPr>
  <p:slideViewPr>
    <p:cSldViewPr snapToGrid="0">
      <p:cViewPr varScale="1">
        <p:scale>
          <a:sx n="115" d="100"/>
          <a:sy n="115" d="100"/>
        </p:scale>
        <p:origin x="552" y="108"/>
      </p:cViewPr>
      <p:guideLst>
        <p:guide pos="2797"/>
        <p:guide orient="horz" pos="4110"/>
        <p:guide orient="horz" pos="1230"/>
        <p:guide pos="302"/>
        <p:guide orient="horz" pos="10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C901F-583F-4B24-8440-C262FE6A2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B75158-95D9-43A8-99CA-FEC4D2FF1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D3B89-19D0-447B-8109-A9B6188A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5CC98-ECD3-4412-A690-B925EA65776E}" type="datetimeFigureOut">
              <a:rPr lang="ru-RU" smtClean="0"/>
              <a:t>17.09.2024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A0875-8908-4F74-A5FC-C5596E88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E13E3A-FF09-4E64-BD74-A6160D983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F1A3-749A-42A2-B71C-BE2F2879BB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0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90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-cons.ru/pravovoe-obespechenie-organizatsii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-cons.ru/" TargetMode="External"/><Relationship Id="rId7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38FC91E-CE70-45E0-BCEE-1C6A5DA9A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-3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98" t="34663" r="3784" b="22515"/>
          <a:stretch/>
        </p:blipFill>
        <p:spPr bwMode="auto">
          <a:xfrm flipH="1">
            <a:off x="0" y="6250"/>
            <a:ext cx="12263718" cy="32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42D29C3-B382-447E-9623-EF2A63346B04}"/>
              </a:ext>
            </a:extLst>
          </p:cNvPr>
          <p:cNvSpPr/>
          <p:nvPr/>
        </p:nvSpPr>
        <p:spPr>
          <a:xfrm>
            <a:off x="0" y="0"/>
            <a:ext cx="12191999" cy="6851750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836A2483-8A08-4551-85BA-BFE15C8B9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33680"/>
              </p:ext>
            </p:extLst>
          </p:nvPr>
        </p:nvGraphicFramePr>
        <p:xfrm>
          <a:off x="-29029" y="3265715"/>
          <a:ext cx="12221028" cy="358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047">
                  <a:extLst>
                    <a:ext uri="{9D8B030D-6E8A-4147-A177-3AD203B41FA5}">
                      <a16:colId xmlns:a16="http://schemas.microsoft.com/office/drawing/2014/main" val="3204185968"/>
                    </a:ext>
                  </a:extLst>
                </a:gridCol>
                <a:gridCol w="3929525">
                  <a:extLst>
                    <a:ext uri="{9D8B030D-6E8A-4147-A177-3AD203B41FA5}">
                      <a16:colId xmlns:a16="http://schemas.microsoft.com/office/drawing/2014/main" val="3516123165"/>
                    </a:ext>
                  </a:extLst>
                </a:gridCol>
                <a:gridCol w="4020456">
                  <a:extLst>
                    <a:ext uri="{9D8B030D-6E8A-4147-A177-3AD203B41FA5}">
                      <a16:colId xmlns:a16="http://schemas.microsoft.com/office/drawing/2014/main" val="1457964802"/>
                    </a:ext>
                  </a:extLst>
                </a:gridCol>
              </a:tblGrid>
              <a:tr h="3586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Мы, конечно,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не можем обещать,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что правовая система КонсультантПлюс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сделает вас бессмертными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или невидимыми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в глазах Закона,</a:t>
                      </a:r>
                    </a:p>
                  </a:txBody>
                  <a:tcPr marL="468000" marR="0" marT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но мы уверены,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что КонсультантПлюс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поможет вам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и вашей команде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справляться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с проблемами,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a typeface="Arial" panose="020B0604020202020204" pitchFamily="34" charset="0"/>
                        </a:rPr>
                        <a:t>и</a:t>
                      </a: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 гарантируем,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что система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468000" marT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КонсультантПлюс</a:t>
                      </a:r>
                      <a:endParaRPr lang="ru-RU" sz="2000" spc="100" dirty="0">
                        <a:solidFill>
                          <a:schemeClr val="tx1"/>
                        </a:solidFill>
                        <a:ea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сделает вашу работу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намного проще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и интереснее,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а бизнес эффективнее</a:t>
                      </a:r>
                      <a:b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</a:br>
                      <a:r>
                        <a:rPr lang="ru-RU" sz="2000" spc="100" dirty="0">
                          <a:solidFill>
                            <a:schemeClr val="tx1"/>
                          </a:solidFill>
                          <a:effectLst/>
                          <a:ea typeface="Arial" panose="020B0604020202020204" pitchFamily="34" charset="0"/>
                        </a:rPr>
                        <a:t>и устойчивее</a:t>
                      </a:r>
                      <a:endParaRPr lang="ru-RU" sz="2000" spc="15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468000" marT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76224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56DF10-43CC-4236-9DA9-11F15EDF4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5690815"/>
            <a:ext cx="1636069" cy="7194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F3EF3E-E808-4C4E-8867-1843E85C5358}"/>
              </a:ext>
            </a:extLst>
          </p:cNvPr>
          <p:cNvSpPr txBox="1">
            <a:spLocks noChangeAspect="1"/>
          </p:cNvSpPr>
          <p:nvPr/>
        </p:nvSpPr>
        <p:spPr>
          <a:xfrm>
            <a:off x="454487" y="1274172"/>
            <a:ext cx="6973485" cy="2212034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ru-RU" sz="7200" spc="60" dirty="0" err="1">
                <a:solidFill>
                  <a:schemeClr val="bg1"/>
                </a:solidFill>
                <a:latin typeface="Bebas Neue Bold" panose="020B0606020202050201" pitchFamily="34" charset="-52"/>
              </a:rPr>
              <a:t>К</a:t>
            </a:r>
            <a:r>
              <a:rPr lang="ru-RU" sz="6000" spc="60" dirty="0" err="1">
                <a:solidFill>
                  <a:schemeClr val="bg1"/>
                </a:solidFill>
                <a:latin typeface="Bebas Neue Bold" panose="020B0606020202050201" pitchFamily="34" charset="-52"/>
              </a:rPr>
              <a:t>онсультант</a:t>
            </a:r>
            <a:r>
              <a:rPr lang="ru-RU" sz="7200" spc="60" dirty="0" err="1">
                <a:solidFill>
                  <a:schemeClr val="bg1"/>
                </a:solidFill>
                <a:latin typeface="Bebas Neue Bold" panose="020B0606020202050201" pitchFamily="34" charset="-52"/>
              </a:rPr>
              <a:t>п</a:t>
            </a:r>
            <a:r>
              <a:rPr lang="ru-RU" sz="6000" spc="60" dirty="0" err="1">
                <a:solidFill>
                  <a:schemeClr val="bg1"/>
                </a:solidFill>
                <a:latin typeface="Bebas Neue Bold" panose="020B0606020202050201" pitchFamily="34" charset="-52"/>
              </a:rPr>
              <a:t>люс</a:t>
            </a:r>
            <a:r>
              <a:rPr lang="ru-RU" sz="6000" spc="60" dirty="0">
                <a:solidFill>
                  <a:schemeClr val="bg1"/>
                </a:solidFill>
                <a:latin typeface="Bebas Neue Bold" panose="020B0606020202050201" pitchFamily="34" charset="-52"/>
              </a:rPr>
              <a:t>: </a:t>
            </a:r>
            <a:br>
              <a:rPr lang="ru-RU" sz="6000" spc="60" dirty="0">
                <a:solidFill>
                  <a:schemeClr val="bg1"/>
                </a:solidFill>
                <a:latin typeface="Bebas Neue Bold" panose="020B0606020202050201" pitchFamily="34" charset="-52"/>
              </a:rPr>
            </a:br>
            <a:r>
              <a:rPr lang="ru-RU" sz="6000" spc="60" dirty="0">
                <a:solidFill>
                  <a:schemeClr val="bg1"/>
                </a:solidFill>
                <a:latin typeface="Bebas Neue Bold" panose="020B0606020202050201" pitchFamily="34" charset="-52"/>
              </a:rPr>
              <a:t>надёжная поддержка</a:t>
            </a:r>
            <a:br>
              <a:rPr lang="ru-RU" sz="6000" spc="60" dirty="0">
                <a:solidFill>
                  <a:schemeClr val="bg1"/>
                </a:solidFill>
                <a:latin typeface="Bebas Neue Bold" panose="020B0606020202050201" pitchFamily="34" charset="-52"/>
              </a:rPr>
            </a:br>
            <a:r>
              <a:rPr lang="ru-RU" sz="6000" spc="60" dirty="0">
                <a:solidFill>
                  <a:schemeClr val="bg1"/>
                </a:solidFill>
                <a:latin typeface="Bebas Neue Bold" panose="020B0606020202050201" pitchFamily="34" charset="-52"/>
              </a:rPr>
              <a:t>управленческих решений</a:t>
            </a:r>
          </a:p>
        </p:txBody>
      </p:sp>
      <p:sp>
        <p:nvSpPr>
          <p:cNvPr id="12" name="Рамка">
            <a:extLst>
              <a:ext uri="{FF2B5EF4-FFF2-40B4-BE49-F238E27FC236}">
                <a16:creationId xmlns:a16="http://schemas.microsoft.com/office/drawing/2014/main" id="{E07F155D-B317-4CF4-92A1-0E58A077CB93}"/>
              </a:ext>
            </a:extLst>
          </p:cNvPr>
          <p:cNvSpPr/>
          <p:nvPr/>
        </p:nvSpPr>
        <p:spPr>
          <a:xfrm>
            <a:off x="138000" y="153000"/>
            <a:ext cx="11916000" cy="6552000"/>
          </a:xfrm>
          <a:prstGeom prst="rect">
            <a:avLst/>
          </a:prstGeom>
          <a:noFill/>
          <a:ln w="19050">
            <a:gradFill>
              <a:gsLst>
                <a:gs pos="34000">
                  <a:schemeClr val="bg1"/>
                </a:gs>
                <a:gs pos="91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12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8">
            <a:extLst>
              <a:ext uri="{FF2B5EF4-FFF2-40B4-BE49-F238E27FC236}">
                <a16:creationId xmlns:a16="http://schemas.microsoft.com/office/drawing/2014/main" id="{106EB17E-1038-4987-B53F-577EDA073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48557"/>
              </p:ext>
            </p:extLst>
          </p:nvPr>
        </p:nvGraphicFramePr>
        <p:xfrm>
          <a:off x="138000" y="3246285"/>
          <a:ext cx="11916001" cy="346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80325">
                  <a:extLst>
                    <a:ext uri="{9D8B030D-6E8A-4147-A177-3AD203B41FA5}">
                      <a16:colId xmlns:a16="http://schemas.microsoft.com/office/drawing/2014/main" val="299204180"/>
                    </a:ext>
                  </a:extLst>
                </a:gridCol>
                <a:gridCol w="3663359">
                  <a:extLst>
                    <a:ext uri="{9D8B030D-6E8A-4147-A177-3AD203B41FA5}">
                      <a16:colId xmlns:a16="http://schemas.microsoft.com/office/drawing/2014/main" val="3296860541"/>
                    </a:ext>
                  </a:extLst>
                </a:gridCol>
                <a:gridCol w="4272317">
                  <a:extLst>
                    <a:ext uri="{9D8B030D-6E8A-4147-A177-3AD203B41FA5}">
                      <a16:colId xmlns:a16="http://schemas.microsoft.com/office/drawing/2014/main" val="4263765134"/>
                    </a:ext>
                  </a:extLst>
                </a:gridCol>
              </a:tblGrid>
              <a:tr h="852481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</a:rPr>
                        <a:t>ПРИМЕНЕНИЕ ПОЗВОЛЯЕТ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организации и руководителю</a:t>
                      </a:r>
                    </a:p>
                  </a:txBody>
                  <a:tcPr marL="324000" marR="0" marT="10800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</a:p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 руководитель и  организация получают:</a:t>
                      </a:r>
                      <a:endParaRPr lang="ru-RU" sz="1200" dirty="0"/>
                    </a:p>
                  </a:txBody>
                  <a:tcPr marL="288000" marR="0" marT="10800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ВЫГОДА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доходов 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счёт:</a:t>
                      </a:r>
                      <a:endParaRPr lang="ru-RU" sz="1200" dirty="0"/>
                    </a:p>
                    <a:p>
                      <a:endParaRPr lang="ru-RU" sz="1200" dirty="0"/>
                    </a:p>
                  </a:txBody>
                  <a:tcPr marL="288000" marR="0" marT="10800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878103"/>
                  </a:ext>
                </a:extLst>
              </a:tr>
              <a:tr h="674294">
                <a:tc>
                  <a:txBody>
                    <a:bodyPr/>
                    <a:lstStyle/>
                    <a:p>
                      <a:pPr marL="17280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быстро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разбираться в сложных вопросах  </a:t>
                      </a:r>
                      <a:r>
                        <a:rPr lang="ru-RU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 tooltip="http://e-cons.ru/pravovoe-obespechenie-organizatsii/"/>
                        </a:rPr>
                        <a:t>правового обеспечения организации.</a:t>
                      </a:r>
                      <a:endParaRPr lang="ru-RU" sz="1400" dirty="0"/>
                    </a:p>
                  </a:txBody>
                  <a:tcPr marL="18000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44000" indent="-1440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творческий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подход специалистов к решению задач</a:t>
                      </a:r>
                    </a:p>
                    <a:p>
                      <a:pPr marL="144000" indent="-144000">
                        <a:buFont typeface="Wingdings" panose="05000000000000000000" pitchFamily="2" charset="2"/>
                        <a:buChar char="ü"/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уверенность специалистов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результатах работы</a:t>
                      </a:r>
                    </a:p>
                    <a:p>
                      <a:pPr marL="144000" indent="-144000">
                        <a:buFont typeface="Wingdings" panose="05000000000000000000" pitchFamily="2" charset="2"/>
                        <a:buChar char="ü"/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удовлетворение специалистов</a:t>
                      </a:r>
                      <a:b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своего труда</a:t>
                      </a:r>
                    </a:p>
                    <a:p>
                      <a:pPr marL="144000" indent="-144000">
                        <a:buFont typeface="Wingdings" panose="05000000000000000000" pitchFamily="2" charset="2"/>
                        <a:buChar char="ü"/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снижение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риска выгорания специалистов </a:t>
                      </a:r>
                      <a:endParaRPr lang="ru-RU" sz="1400" dirty="0"/>
                    </a:p>
                  </a:txBody>
                  <a:tcPr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скорости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решения задач с помощью уникальных фирменных инструментов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решения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правовых задач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наиболее выгодным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организации способом</a:t>
                      </a:r>
                    </a:p>
                    <a:p>
                      <a:pPr marL="144000" indent="-144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сокращения числа обращений</a:t>
                      </a:r>
                      <a:b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 внешним консультантам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их платным услугам</a:t>
                      </a:r>
                    </a:p>
                    <a:p>
                      <a:pPr marL="144000" indent="-144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снижения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потерь из-за хозяйственных споров, переплат по налогам, доначислений и штрафов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097479"/>
                  </a:ext>
                </a:extLst>
              </a:tr>
              <a:tr h="1806297">
                <a:tc>
                  <a:txBody>
                    <a:bodyPr/>
                    <a:lstStyle/>
                    <a:p>
                      <a:pPr marL="144000" indent="-14400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освободить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специалистов от рутинной работы по поиску, мониторингу, систематизации и хранению информации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эффективно использовать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рабочее время специалистов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dirty="0"/>
                    </a:p>
                  </a:txBody>
                  <a:tcPr marL="180000" marT="0" marB="0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предотвратить негативные действия контрагента, например, нарушение условий договора, отказ от исполнения и др.;</a:t>
                      </a:r>
                    </a:p>
                    <a:p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возможности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решить спор, не доводя дело до суда;</a:t>
                      </a:r>
                    </a:p>
                    <a:p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3915589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FBFFD3-399A-4FC4-8642-CB2E46929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526" r="1145" b="1047"/>
          <a:stretch/>
        </p:blipFill>
        <p:spPr bwMode="auto">
          <a:xfrm>
            <a:off x="1" y="0"/>
            <a:ext cx="12191999" cy="3246285"/>
          </a:xfrm>
          <a:custGeom>
            <a:avLst/>
            <a:gdLst>
              <a:gd name="connsiteX0" fmla="*/ 0 w 12191999"/>
              <a:gd name="connsiteY0" fmla="*/ 0 h 3246285"/>
              <a:gd name="connsiteX1" fmla="*/ 18705 w 12191999"/>
              <a:gd name="connsiteY1" fmla="*/ 0 h 3246285"/>
              <a:gd name="connsiteX2" fmla="*/ 18705 w 12191999"/>
              <a:gd name="connsiteY2" fmla="*/ 6072 h 3246285"/>
              <a:gd name="connsiteX3" fmla="*/ 12191999 w 12191999"/>
              <a:gd name="connsiteY3" fmla="*/ 6072 h 3246285"/>
              <a:gd name="connsiteX4" fmla="*/ 12191999 w 12191999"/>
              <a:gd name="connsiteY4" fmla="*/ 3246285 h 3246285"/>
              <a:gd name="connsiteX5" fmla="*/ 0 w 12191999"/>
              <a:gd name="connsiteY5" fmla="*/ 3246285 h 324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3246285">
                <a:moveTo>
                  <a:pt x="0" y="0"/>
                </a:moveTo>
                <a:lnTo>
                  <a:pt x="18705" y="0"/>
                </a:lnTo>
                <a:lnTo>
                  <a:pt x="18705" y="6072"/>
                </a:lnTo>
                <a:lnTo>
                  <a:pt x="12191999" y="6072"/>
                </a:lnTo>
                <a:lnTo>
                  <a:pt x="12191999" y="3246285"/>
                </a:lnTo>
                <a:lnTo>
                  <a:pt x="0" y="324628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5389FD8-5128-48E8-A669-6D746394A7FB}"/>
              </a:ext>
            </a:extLst>
          </p:cNvPr>
          <p:cNvSpPr/>
          <p:nvPr/>
        </p:nvSpPr>
        <p:spPr>
          <a:xfrm>
            <a:off x="0" y="0"/>
            <a:ext cx="12192000" cy="3246285"/>
          </a:xfrm>
          <a:prstGeom prst="rect">
            <a:avLst/>
          </a:prstGeom>
          <a:solidFill>
            <a:srgbClr val="002060">
              <a:alpha val="63000"/>
            </a:srgbClr>
          </a:solidFill>
          <a:ln>
            <a:solidFill>
              <a:schemeClr val="accent1">
                <a:shade val="50000"/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мка">
            <a:extLst>
              <a:ext uri="{FF2B5EF4-FFF2-40B4-BE49-F238E27FC236}">
                <a16:creationId xmlns:a16="http://schemas.microsoft.com/office/drawing/2014/main" id="{E07F155D-B317-4CF4-92A1-0E58A077CB93}"/>
              </a:ext>
            </a:extLst>
          </p:cNvPr>
          <p:cNvSpPr/>
          <p:nvPr/>
        </p:nvSpPr>
        <p:spPr>
          <a:xfrm>
            <a:off x="138000" y="153000"/>
            <a:ext cx="11916000" cy="6552000"/>
          </a:xfrm>
          <a:prstGeom prst="rect">
            <a:avLst/>
          </a:prstGeom>
          <a:noFill/>
          <a:ln w="19050">
            <a:gradFill>
              <a:gsLst>
                <a:gs pos="34000">
                  <a:schemeClr val="bg1"/>
                </a:gs>
                <a:gs pos="91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56DF10-43CC-4236-9DA9-11F15EDF4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9000"/>
                    </a14:imgEffect>
                    <a14:imgEffect>
                      <a14:brightnessContrast bright="6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278642"/>
            <a:ext cx="1636069" cy="7194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04AFD5-62C0-4C2B-8F1F-8825F1C4CBAB}"/>
              </a:ext>
            </a:extLst>
          </p:cNvPr>
          <p:cNvSpPr txBox="1"/>
          <p:nvPr/>
        </p:nvSpPr>
        <p:spPr>
          <a:xfrm>
            <a:off x="467702" y="1988015"/>
            <a:ext cx="5076711" cy="1491177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7200" spc="60" dirty="0" err="1">
                <a:solidFill>
                  <a:schemeClr val="bg1"/>
                </a:solidFill>
                <a:latin typeface="Bebas Neue Bold" panose="020B0606020202050201" pitchFamily="34" charset="-52"/>
              </a:rPr>
              <a:t>К</a:t>
            </a:r>
            <a:r>
              <a:rPr lang="ru-RU" sz="6000" spc="60" dirty="0" err="1">
                <a:solidFill>
                  <a:schemeClr val="bg1"/>
                </a:solidFill>
                <a:latin typeface="Bebas Neue Bold" panose="020B0606020202050201" pitchFamily="34" charset="-52"/>
              </a:rPr>
              <a:t>онсультант</a:t>
            </a:r>
            <a:r>
              <a:rPr lang="ru-RU" sz="7200" spc="60" dirty="0" err="1">
                <a:solidFill>
                  <a:schemeClr val="bg1"/>
                </a:solidFill>
                <a:latin typeface="Bebas Neue Bold" panose="020B0606020202050201" pitchFamily="34" charset="-52"/>
              </a:rPr>
              <a:t>п</a:t>
            </a:r>
            <a:r>
              <a:rPr lang="ru-RU" sz="6000" spc="60" dirty="0" err="1">
                <a:solidFill>
                  <a:schemeClr val="bg1"/>
                </a:solidFill>
                <a:latin typeface="Bebas Neue Bold" panose="020B0606020202050201" pitchFamily="34" charset="-52"/>
              </a:rPr>
              <a:t>люс</a:t>
            </a:r>
            <a:br>
              <a:rPr lang="ru-RU" sz="6000" spc="60" dirty="0">
                <a:solidFill>
                  <a:schemeClr val="bg1"/>
                </a:solidFill>
                <a:latin typeface="Bebas Neue Bold" panose="020B0606020202050201" pitchFamily="34" charset="-52"/>
              </a:rPr>
            </a:br>
            <a:r>
              <a:rPr lang="ru-RU" sz="6000" spc="60" dirty="0">
                <a:solidFill>
                  <a:schemeClr val="bg1"/>
                </a:solidFill>
                <a:latin typeface="Bebas Neue Bold" panose="020B0606020202050201" pitchFamily="34" charset="-52"/>
              </a:rPr>
              <a:t>специалистам</a:t>
            </a:r>
          </a:p>
        </p:txBody>
      </p:sp>
    </p:spTree>
    <p:extLst>
      <p:ext uri="{BB962C8B-B14F-4D97-AF65-F5344CB8AC3E}">
        <p14:creationId xmlns:p14="http://schemas.microsoft.com/office/powerpoint/2010/main" val="543557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E535A7B-63DE-4872-9848-03944842B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24799"/>
              </p:ext>
            </p:extLst>
          </p:nvPr>
        </p:nvGraphicFramePr>
        <p:xfrm>
          <a:off x="138000" y="3249613"/>
          <a:ext cx="11916000" cy="34018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8249">
                  <a:extLst>
                    <a:ext uri="{9D8B030D-6E8A-4147-A177-3AD203B41FA5}">
                      <a16:colId xmlns:a16="http://schemas.microsoft.com/office/drawing/2014/main" val="299204180"/>
                    </a:ext>
                  </a:extLst>
                </a:gridCol>
                <a:gridCol w="3865383">
                  <a:extLst>
                    <a:ext uri="{9D8B030D-6E8A-4147-A177-3AD203B41FA5}">
                      <a16:colId xmlns:a16="http://schemas.microsoft.com/office/drawing/2014/main" val="3296860541"/>
                    </a:ext>
                  </a:extLst>
                </a:gridCol>
                <a:gridCol w="3622368">
                  <a:extLst>
                    <a:ext uri="{9D8B030D-6E8A-4147-A177-3AD203B41FA5}">
                      <a16:colId xmlns:a16="http://schemas.microsoft.com/office/drawing/2014/main" val="4263765134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ПОЗВОЛЯЕТ </a:t>
                      </a:r>
                      <a:b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организации</a:t>
                      </a:r>
                      <a:b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руководителю:</a:t>
                      </a:r>
                      <a:endParaRPr lang="ru-RU" sz="1600" dirty="0"/>
                    </a:p>
                  </a:txBody>
                  <a:tcPr marL="324000" marR="36000" marT="144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  <a:b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 руководитель</a:t>
                      </a:r>
                      <a:br>
                        <a:rPr lang="ru-RU" sz="1600" b="1" dirty="0">
                          <a:solidFill>
                            <a:schemeClr val="dk1"/>
                          </a:solidFill>
                        </a:rPr>
                      </a:b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 организация получают:</a:t>
                      </a:r>
                      <a:endParaRPr lang="ru-RU" sz="1600" dirty="0"/>
                    </a:p>
                    <a:p>
                      <a:pPr algn="l"/>
                      <a:endParaRPr lang="ru-RU" sz="1600" dirty="0"/>
                    </a:p>
                  </a:txBody>
                  <a:tcPr marL="324000" marR="36000" marT="108000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ВЫГОДА</a:t>
                      </a:r>
                      <a:br>
                        <a:rPr lang="ru-RU" sz="16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доходов за счет:</a:t>
                      </a:r>
                    </a:p>
                    <a:p>
                      <a:pPr algn="l"/>
                      <a:endParaRPr lang="ru-RU" sz="1600" dirty="0"/>
                    </a:p>
                  </a:txBody>
                  <a:tcPr marL="324000" marR="36000" marT="144000" marB="0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878103"/>
                  </a:ext>
                </a:extLst>
              </a:tr>
              <a:tr h="2318497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принимать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решения на основе своевременных и достоверных данных</a:t>
                      </a:r>
                    </a:p>
                    <a:p>
                      <a:pPr marL="171450" indent="-171450" algn="l">
                        <a:lnSpc>
                          <a:spcPct val="10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быть в курсе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и когда</a:t>
                      </a:r>
                      <a:b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должны сделать сотрудники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вовремя получать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информацию </a:t>
                      </a:r>
                      <a:b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задачах, которые необходимо решить руководителю лично</a:t>
                      </a:r>
                      <a:endParaRPr lang="ru-RU" sz="1600" dirty="0"/>
                    </a:p>
                  </a:txBody>
                  <a:tcPr marL="18000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 риском</a:t>
                      </a:r>
                      <a:b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пропустить важную правовую информацию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информированных,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 значит, эффективных сотрудников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</a:pPr>
                      <a:endParaRPr lang="ru-RU" sz="1600" dirty="0"/>
                    </a:p>
                  </a:txBody>
                  <a:tcPr marL="180000" marR="0" marT="108000" marB="0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зарплату штата специалистов, необходимых для мониторинга законодательства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своевременного 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реагирования</a:t>
                      </a:r>
                      <a:b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изменения</a:t>
                      </a:r>
                      <a:b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законодательстве</a:t>
                      </a:r>
                      <a:endParaRPr lang="ru-RU" sz="1600" dirty="0"/>
                    </a:p>
                  </a:txBody>
                  <a:tcPr marL="180000" marR="0" marT="72000" marB="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097479"/>
                  </a:ext>
                </a:extLst>
              </a:tr>
            </a:tbl>
          </a:graphicData>
        </a:graphic>
      </p:graphicFrame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4216278C-5FDB-4B32-A3B8-2FAC06FA3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 b="11723"/>
          <a:stretch/>
        </p:blipFill>
        <p:spPr bwMode="auto">
          <a:xfrm>
            <a:off x="-1" y="4278"/>
            <a:ext cx="12192000" cy="32453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3D64271-8ED6-4F89-9AFD-C9D8F14B2064}"/>
              </a:ext>
            </a:extLst>
          </p:cNvPr>
          <p:cNvSpPr/>
          <p:nvPr/>
        </p:nvSpPr>
        <p:spPr>
          <a:xfrm>
            <a:off x="-2" y="0"/>
            <a:ext cx="12192001" cy="3249613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16D2C-D317-4729-A1F1-22F6B76590AD}"/>
              </a:ext>
            </a:extLst>
          </p:cNvPr>
          <p:cNvSpPr txBox="1"/>
          <p:nvPr/>
        </p:nvSpPr>
        <p:spPr>
          <a:xfrm>
            <a:off x="464911" y="2117619"/>
            <a:ext cx="6814646" cy="1361911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algn="l">
              <a:lnSpc>
                <a:spcPct val="70000"/>
              </a:lnSpc>
            </a:pPr>
            <a:r>
              <a:rPr lang="ru-RU" sz="6000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  <a:t>НОВОСТИ</a:t>
            </a:r>
            <a:br>
              <a:rPr lang="ru-RU" sz="6000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</a:br>
            <a:r>
              <a:rPr lang="ru-RU" sz="6000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  <a:t>И ОБЗОРЫ НОВОСТЕЙ</a:t>
            </a:r>
            <a:endParaRPr lang="ru-RU" sz="6000" spc="1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2" name="Рамка">
            <a:extLst>
              <a:ext uri="{FF2B5EF4-FFF2-40B4-BE49-F238E27FC236}">
                <a16:creationId xmlns:a16="http://schemas.microsoft.com/office/drawing/2014/main" id="{E07F155D-B317-4CF4-92A1-0E58A077CB93}"/>
              </a:ext>
            </a:extLst>
          </p:cNvPr>
          <p:cNvSpPr/>
          <p:nvPr/>
        </p:nvSpPr>
        <p:spPr>
          <a:xfrm>
            <a:off x="138000" y="80428"/>
            <a:ext cx="11916000" cy="6552000"/>
          </a:xfrm>
          <a:prstGeom prst="rect">
            <a:avLst/>
          </a:prstGeom>
          <a:noFill/>
          <a:ln w="19050">
            <a:gradFill flip="none" rotWithShape="1">
              <a:gsLst>
                <a:gs pos="34000">
                  <a:schemeClr val="bg1"/>
                </a:gs>
                <a:gs pos="100000">
                  <a:srgbClr val="002060"/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56DF10-43CC-4236-9DA9-11F15EDF4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6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379618"/>
            <a:ext cx="1636069" cy="7194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74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8">
            <a:extLst>
              <a:ext uri="{FF2B5EF4-FFF2-40B4-BE49-F238E27FC236}">
                <a16:creationId xmlns:a16="http://schemas.microsoft.com/office/drawing/2014/main" id="{53BC942A-F32F-4FA4-A144-A4C375C2C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821283"/>
              </p:ext>
            </p:extLst>
          </p:nvPr>
        </p:nvGraphicFramePr>
        <p:xfrm>
          <a:off x="138000" y="3257243"/>
          <a:ext cx="11916000" cy="34477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1517">
                  <a:extLst>
                    <a:ext uri="{9D8B030D-6E8A-4147-A177-3AD203B41FA5}">
                      <a16:colId xmlns:a16="http://schemas.microsoft.com/office/drawing/2014/main" val="299204180"/>
                    </a:ext>
                  </a:extLst>
                </a:gridCol>
                <a:gridCol w="4129857">
                  <a:extLst>
                    <a:ext uri="{9D8B030D-6E8A-4147-A177-3AD203B41FA5}">
                      <a16:colId xmlns:a16="http://schemas.microsoft.com/office/drawing/2014/main" val="3296860541"/>
                    </a:ext>
                  </a:extLst>
                </a:gridCol>
                <a:gridCol w="3924626">
                  <a:extLst>
                    <a:ext uri="{9D8B030D-6E8A-4147-A177-3AD203B41FA5}">
                      <a16:colId xmlns:a16="http://schemas.microsoft.com/office/drawing/2014/main" val="4263765134"/>
                    </a:ext>
                  </a:extLst>
                </a:gridCol>
              </a:tblGrid>
              <a:tr h="709127"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</a:rPr>
                        <a:t>ПРИМЕНЕНИЕ ПОЗВОЛЯЕТ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организации и руководителю</a:t>
                      </a:r>
                    </a:p>
                  </a:txBody>
                  <a:tcPr marL="360000" marR="0" marT="72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</a:t>
                      </a:r>
                    </a:p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и  организация получают: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marL="216000" marR="0" marT="7200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ВЫГОДА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доходов 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счёт: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marL="252000" marR="0" marT="7200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878103"/>
                  </a:ext>
                </a:extLst>
              </a:tr>
              <a:tr h="2738630">
                <a:tc>
                  <a:txBody>
                    <a:bodyPr/>
                    <a:lstStyle/>
                    <a:p>
                      <a:pPr marL="144000" indent="-144000" algn="l" defTabSz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0000" algn="l"/>
                        </a:tabLst>
                      </a:pPr>
                      <a:endParaRPr lang="ru-RU" sz="1400" dirty="0">
                        <a:latin typeface="+mn-lt"/>
                      </a:endParaRPr>
                    </a:p>
                    <a:p>
                      <a:pPr marL="144000" indent="-144000" algn="l" defTabSz="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180000" algn="l"/>
                        </a:tabLs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сократить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 на согласование условий договоров</a:t>
                      </a:r>
                    </a:p>
                    <a:p>
                      <a:pPr marL="144000" indent="-144000" algn="l" defTabSz="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180000" algn="l"/>
                        </a:tabLs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144000" indent="-144000" algn="l" defTabSz="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  <a:tabLst>
                          <a:tab pos="180000" algn="l"/>
                        </a:tabLs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проверить </a:t>
                      </a: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договор, предложенный контрагентом</a:t>
                      </a:r>
                    </a:p>
                    <a:p>
                      <a:pPr marL="144000" marR="0" lvl="0" indent="-14400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0000" algn="l"/>
                        </a:tabLst>
                        <a:defRPr/>
                      </a:pPr>
                      <a:endParaRPr lang="ru-RU" sz="1400" b="1" kern="1200" spc="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lvl="0" indent="-144000" algn="l" defTabSz="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180000" algn="l"/>
                        </a:tabLst>
                        <a:defRPr/>
                      </a:pPr>
                      <a:r>
                        <a:rPr lang="ru-RU" sz="1400" b="1" kern="1200" spc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создавать </a:t>
                      </a:r>
                      <a:r>
                        <a:rPr lang="ru-RU" sz="1400" b="0" kern="1200" spc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свои шаблоны договоров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6000" marR="0" marT="72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00" indent="-720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договоры </a:t>
                      </a:r>
                      <a:r>
                        <a:rPr lang="ru-RU" sz="1400" kern="1200" spc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контрагентами, соответствующие законодательству, учитывающие интересы заказчика/исполнителя</a:t>
                      </a: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b="1" kern="1200" spc="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2000" marR="0" lvl="0" indent="-7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kern="1200" spc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репутацию</a:t>
                      </a:r>
                      <a:r>
                        <a:rPr lang="ru-RU" sz="1400" kern="1200" spc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надёжного партнёра.</a:t>
                      </a:r>
                    </a:p>
                    <a:p>
                      <a:pPr marL="144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</a:rPr>
                        <a:t>Хорошая репутация</a:t>
                      </a:r>
                      <a:br>
                        <a:rPr lang="ru-RU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</a:rPr>
                      </a:br>
                      <a:r>
                        <a:rPr lang="ru-RU" sz="1400" b="0" i="0" u="none" strike="noStrike" kern="1200" cap="none" spc="0" baseline="0" dirty="0">
                          <a:solidFill>
                            <a:srgbClr val="000000"/>
                          </a:solidFill>
                          <a:uFillTx/>
                        </a:rPr>
                        <a:t>стимулирует покупателей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обращаться к компании снова и снова,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что является неотъемлемым</a:t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условием успешного развития</a:t>
                      </a:r>
                      <a:endParaRPr lang="ru-RU" sz="1400" kern="1200" spc="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400" spc="0" baseline="0" dirty="0">
                        <a:latin typeface="+mn-lt"/>
                      </a:endParaRPr>
                    </a:p>
                  </a:txBody>
                  <a:tcPr marL="108000" marR="0" marT="7200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lvl="0" indent="-180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kern="1200" spc="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lvl="0" indent="-1800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возможности</a:t>
                      </a:r>
                      <a:r>
                        <a:rPr lang="ru-RU" sz="1400" kern="1200" spc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предотвратить негативные действия контрагента, например, нарушение условий договора, отказ от исполнения 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400" kern="1200" spc="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400" kern="1200" spc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ru-RU" sz="1400" b="1" kern="1200" spc="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0000" lvl="0" indent="-18000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spc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возможности</a:t>
                      </a:r>
                      <a:r>
                        <a:rPr lang="ru-RU" sz="1400" kern="1200" spc="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вернуть деньги: неустойку, компенсацию и проч.</a:t>
                      </a:r>
                      <a:endParaRPr lang="ru-RU" sz="1400" b="1" spc="0" baseline="0" dirty="0"/>
                    </a:p>
                  </a:txBody>
                  <a:tcPr marL="108000" marR="0" marT="7200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097479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849AFF32-0EF3-4D97-B907-D588D0015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9" b="28783"/>
          <a:stretch/>
        </p:blipFill>
        <p:spPr bwMode="auto">
          <a:xfrm>
            <a:off x="0" y="-7629"/>
            <a:ext cx="12207035" cy="325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2E23C0-A58E-4564-94A9-E12595BC33D3}"/>
              </a:ext>
            </a:extLst>
          </p:cNvPr>
          <p:cNvSpPr/>
          <p:nvPr/>
        </p:nvSpPr>
        <p:spPr>
          <a:xfrm>
            <a:off x="0" y="1"/>
            <a:ext cx="12192000" cy="3249612"/>
          </a:xfrm>
          <a:prstGeom prst="rect">
            <a:avLst/>
          </a:prstGeom>
          <a:solidFill>
            <a:schemeClr val="bg2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26363D-6D0F-4E30-A321-4C24D6F7651B}"/>
              </a:ext>
            </a:extLst>
          </p:cNvPr>
          <p:cNvSpPr txBox="1"/>
          <p:nvPr/>
        </p:nvSpPr>
        <p:spPr>
          <a:xfrm>
            <a:off x="465570" y="2151318"/>
            <a:ext cx="7852090" cy="1361911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6000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  <a:t>КОНСТРУКТОР </a:t>
            </a:r>
            <a:br>
              <a:rPr lang="ru-RU" sz="6000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</a:br>
            <a:r>
              <a:rPr lang="ru-RU" sz="6000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  <a:t>ДОГОВОРОВ</a:t>
            </a:r>
            <a:endParaRPr lang="ru-RU" sz="6000" spc="1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56DF10-43CC-4236-9DA9-11F15EDF4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261388"/>
            <a:ext cx="1636069" cy="719406"/>
          </a:xfrm>
          <a:prstGeom prst="rect">
            <a:avLst/>
          </a:prstGeom>
        </p:spPr>
      </p:pic>
      <p:sp>
        <p:nvSpPr>
          <p:cNvPr id="12" name="Рамка">
            <a:extLst>
              <a:ext uri="{FF2B5EF4-FFF2-40B4-BE49-F238E27FC236}">
                <a16:creationId xmlns:a16="http://schemas.microsoft.com/office/drawing/2014/main" id="{E07F155D-B317-4CF4-92A1-0E58A077CB93}"/>
              </a:ext>
            </a:extLst>
          </p:cNvPr>
          <p:cNvSpPr/>
          <p:nvPr/>
        </p:nvSpPr>
        <p:spPr>
          <a:xfrm>
            <a:off x="138000" y="153000"/>
            <a:ext cx="11916000" cy="6552000"/>
          </a:xfrm>
          <a:prstGeom prst="rect">
            <a:avLst/>
          </a:prstGeom>
          <a:noFill/>
          <a:ln w="19050">
            <a:gradFill>
              <a:gsLst>
                <a:gs pos="34000">
                  <a:schemeClr val="bg1"/>
                </a:gs>
                <a:gs pos="91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8">
            <a:extLst>
              <a:ext uri="{FF2B5EF4-FFF2-40B4-BE49-F238E27FC236}">
                <a16:creationId xmlns:a16="http://schemas.microsoft.com/office/drawing/2014/main" id="{C81E331E-B2DE-4747-8826-24DB70462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26131"/>
              </p:ext>
            </p:extLst>
          </p:nvPr>
        </p:nvGraphicFramePr>
        <p:xfrm>
          <a:off x="138000" y="3249614"/>
          <a:ext cx="11922508" cy="3455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9079">
                  <a:extLst>
                    <a:ext uri="{9D8B030D-6E8A-4147-A177-3AD203B41FA5}">
                      <a16:colId xmlns:a16="http://schemas.microsoft.com/office/drawing/2014/main" val="299204180"/>
                    </a:ext>
                  </a:extLst>
                </a:gridCol>
                <a:gridCol w="3979839">
                  <a:extLst>
                    <a:ext uri="{9D8B030D-6E8A-4147-A177-3AD203B41FA5}">
                      <a16:colId xmlns:a16="http://schemas.microsoft.com/office/drawing/2014/main" val="3296860541"/>
                    </a:ext>
                  </a:extLst>
                </a:gridCol>
                <a:gridCol w="4013590">
                  <a:extLst>
                    <a:ext uri="{9D8B030D-6E8A-4147-A177-3AD203B41FA5}">
                      <a16:colId xmlns:a16="http://schemas.microsoft.com/office/drawing/2014/main" val="4263765134"/>
                    </a:ext>
                  </a:extLst>
                </a:gridCol>
              </a:tblGrid>
              <a:tr h="771803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</a:rPr>
                        <a:t>ПРИМЕНЕНИЕ ПОЗВОЛЯЕТ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+mn-lt"/>
                        </a:rPr>
                        <a:t>организации и руководителю</a:t>
                      </a:r>
                    </a:p>
                  </a:txBody>
                  <a:tcPr marL="360000" marR="0" marT="72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</a:p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</a:t>
                      </a:r>
                    </a:p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и  организация получают: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marL="180000" marR="0" marT="7200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ВЫГОДА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доходов </a:t>
                      </a:r>
                      <a:b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счёт: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 marL="180000" marR="0" marT="7200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1856096"/>
                  </a:ext>
                </a:extLst>
              </a:tr>
              <a:tr h="2683583"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/>
                        <a:t>повысить</a:t>
                      </a:r>
                      <a:r>
                        <a:rPr lang="ru-RU" sz="1400" dirty="0"/>
                        <a:t> квалификацию специалистов по кадровым вопросам в кратчайшие сроки,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и они смогут решать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важные кадровые задачи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компании нет кадровика или юриста, их работу (пусть не полностью, частично) могут выполнить сотрудники, не имеющие профильной подготовки</a:t>
                      </a: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/>
                      <a:endParaRPr lang="ru-RU" sz="1400" dirty="0"/>
                    </a:p>
                  </a:txBody>
                  <a:tcPr marL="21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лояльность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специалистов к компании</a:t>
                      </a:r>
                    </a:p>
                    <a:p>
                      <a:pPr algn="l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привлекательность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компании для высококвалифицированных кадров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endParaRPr lang="ru-RU" sz="14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сокращения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текучести кадров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уменьшения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выплат по искам</a:t>
                      </a:r>
                      <a:b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уволенных сотрудников  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097479"/>
                  </a:ext>
                </a:extLst>
              </a:tr>
            </a:tbl>
          </a:graphicData>
        </a:graphic>
      </p:graphicFrame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27687BE6-DEBC-484D-B59B-B8298DEBA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1" b="30695"/>
          <a:stretch/>
        </p:blipFill>
        <p:spPr bwMode="auto">
          <a:xfrm>
            <a:off x="0" y="0"/>
            <a:ext cx="12192000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9FEF317-0BC2-4BC8-ABF1-74A0236FDA1C}"/>
              </a:ext>
            </a:extLst>
          </p:cNvPr>
          <p:cNvSpPr/>
          <p:nvPr/>
        </p:nvSpPr>
        <p:spPr>
          <a:xfrm>
            <a:off x="0" y="0"/>
            <a:ext cx="12192000" cy="3249613"/>
          </a:xfrm>
          <a:prstGeom prst="rect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91813-B79F-4346-9EE0-4E53D75CCD82}"/>
              </a:ext>
            </a:extLst>
          </p:cNvPr>
          <p:cNvSpPr txBox="1"/>
          <p:nvPr/>
        </p:nvSpPr>
        <p:spPr>
          <a:xfrm>
            <a:off x="462528" y="2124239"/>
            <a:ext cx="6393854" cy="1361911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/>
          <a:p>
            <a:pPr algn="l">
              <a:lnSpc>
                <a:spcPct val="70000"/>
              </a:lnSpc>
            </a:pPr>
            <a:r>
              <a:rPr lang="ru-RU" sz="6000" b="1" kern="1200" spc="1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  <a:t>ПУТЕВОДИТЕЛЬ</a:t>
            </a:r>
            <a:br>
              <a:rPr lang="ru-RU" sz="6000" b="1" kern="1200" spc="1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</a:br>
            <a:r>
              <a:rPr lang="ru-RU" sz="6000" b="1" kern="1200" spc="1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  <a:t>ПО КАДРОВЫМ ВОПРОСАМ </a:t>
            </a:r>
            <a:endParaRPr lang="ru-RU" sz="6000" b="1" spc="1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2" name="Рамка">
            <a:extLst>
              <a:ext uri="{FF2B5EF4-FFF2-40B4-BE49-F238E27FC236}">
                <a16:creationId xmlns:a16="http://schemas.microsoft.com/office/drawing/2014/main" id="{E07F155D-B317-4CF4-92A1-0E58A077CB93}"/>
              </a:ext>
            </a:extLst>
          </p:cNvPr>
          <p:cNvSpPr/>
          <p:nvPr/>
        </p:nvSpPr>
        <p:spPr>
          <a:xfrm>
            <a:off x="138000" y="153000"/>
            <a:ext cx="11916000" cy="6552000"/>
          </a:xfrm>
          <a:prstGeom prst="rect">
            <a:avLst/>
          </a:prstGeom>
          <a:noFill/>
          <a:ln w="19050">
            <a:gradFill>
              <a:gsLst>
                <a:gs pos="34000">
                  <a:schemeClr val="bg1"/>
                </a:gs>
                <a:gs pos="91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56DF10-43CC-4236-9DA9-11F15EDF4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285164"/>
            <a:ext cx="1636069" cy="7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3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8">
            <a:extLst>
              <a:ext uri="{FF2B5EF4-FFF2-40B4-BE49-F238E27FC236}">
                <a16:creationId xmlns:a16="http://schemas.microsoft.com/office/drawing/2014/main" id="{2A91BEBB-08B7-4E6D-B59B-EA0E70488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19819"/>
              </p:ext>
            </p:extLst>
          </p:nvPr>
        </p:nvGraphicFramePr>
        <p:xfrm>
          <a:off x="137999" y="3302579"/>
          <a:ext cx="11915999" cy="3402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9623">
                  <a:extLst>
                    <a:ext uri="{9D8B030D-6E8A-4147-A177-3AD203B41FA5}">
                      <a16:colId xmlns:a16="http://schemas.microsoft.com/office/drawing/2014/main" val="299204180"/>
                    </a:ext>
                  </a:extLst>
                </a:gridCol>
                <a:gridCol w="3821785">
                  <a:extLst>
                    <a:ext uri="{9D8B030D-6E8A-4147-A177-3AD203B41FA5}">
                      <a16:colId xmlns:a16="http://schemas.microsoft.com/office/drawing/2014/main" val="3296860541"/>
                    </a:ext>
                  </a:extLst>
                </a:gridCol>
                <a:gridCol w="4034591">
                  <a:extLst>
                    <a:ext uri="{9D8B030D-6E8A-4147-A177-3AD203B41FA5}">
                      <a16:colId xmlns:a16="http://schemas.microsoft.com/office/drawing/2014/main" val="4263765134"/>
                    </a:ext>
                  </a:extLst>
                </a:gridCol>
              </a:tblGrid>
              <a:tr h="99293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+mn-lt"/>
                        </a:rPr>
                        <a:t>ПРИМЕНЕНИЕ ПОЗВОЛЯЕТ</a:t>
                      </a:r>
                    </a:p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организации и руководителю</a:t>
                      </a:r>
                    </a:p>
                  </a:txBody>
                  <a:tcPr marL="360000" marR="0" marT="72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ПОЛЬЗА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руководитель и  организация получают: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288000" marR="0" marT="7200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ВЫГОДА</a:t>
                      </a:r>
                    </a:p>
                    <a:p>
                      <a:pPr marL="144000" marR="0" lvl="0" indent="-14400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доходов </a:t>
                      </a:r>
                      <a:b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счёт: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288000" marR="108000" marT="7200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878103"/>
                  </a:ext>
                </a:extLst>
              </a:tr>
              <a:tr h="967289">
                <a:tc rowSpan="2">
                  <a:txBody>
                    <a:bodyPr/>
                    <a:lstStyle/>
                    <a:p>
                      <a:pPr marL="180000" indent="-18000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быстро повысить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квалификацию специалистов, дать им актуальные профессиональные знания: бухгалтерам, финансистам, юристам, кадровикам, специалистам по закупкам и др. </a:t>
                      </a:r>
                      <a:endParaRPr lang="ru-RU" sz="1600" dirty="0"/>
                    </a:p>
                  </a:txBody>
                  <a:tcPr marL="180000" marR="0" marT="108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144000" indent="-144000" algn="l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эффективных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специалистов, а, значит, повышение эффективности организации </a:t>
                      </a:r>
                      <a:endParaRPr lang="ru-RU" sz="1600" dirty="0"/>
                    </a:p>
                  </a:txBody>
                  <a:tcPr marL="180000" marR="0" marT="10800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44000" indent="-14400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решения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правовых задач наиболее выгодным для организации способом</a:t>
                      </a:r>
                    </a:p>
                  </a:txBody>
                  <a:tcPr marL="144000" marR="0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4097479"/>
                  </a:ext>
                </a:extLst>
              </a:tr>
              <a:tr h="1387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4000" marR="0" lvl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средств на обучение сотрудников и новых специалистов без дорогостоящих курсов.</a:t>
                      </a:r>
                      <a:endParaRPr lang="ru-RU" sz="1600" dirty="0"/>
                    </a:p>
                    <a:p>
                      <a:pPr marL="144000" indent="-144000">
                        <a:buFont typeface="Wingdings" panose="05000000000000000000" pitchFamily="2" charset="2"/>
                        <a:buChar char="ü"/>
                      </a:pPr>
                      <a:endParaRPr lang="ru-RU" sz="1600" dirty="0"/>
                    </a:p>
                  </a:txBody>
                  <a:tcPr marL="144000" marR="0" marT="14400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475727"/>
                  </a:ext>
                </a:extLst>
              </a:tr>
            </a:tbl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id="{91658C18-7B59-4EED-8536-DC9A1E28B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33133"/>
          <a:stretch/>
        </p:blipFill>
        <p:spPr bwMode="auto">
          <a:xfrm>
            <a:off x="0" y="0"/>
            <a:ext cx="12192000" cy="32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FE44F6-DE20-49D3-8523-182AEFD6944C}"/>
              </a:ext>
            </a:extLst>
          </p:cNvPr>
          <p:cNvSpPr/>
          <p:nvPr/>
        </p:nvSpPr>
        <p:spPr>
          <a:xfrm>
            <a:off x="0" y="0"/>
            <a:ext cx="12192000" cy="3249613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51A3B-255F-4394-B847-0CF49D42B29E}"/>
              </a:ext>
            </a:extLst>
          </p:cNvPr>
          <p:cNvSpPr txBox="1"/>
          <p:nvPr/>
        </p:nvSpPr>
        <p:spPr>
          <a:xfrm>
            <a:off x="479425" y="2131864"/>
            <a:ext cx="5312352" cy="13619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6000" b="1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  <a:t>Консультант Плюс:</a:t>
            </a:r>
            <a:br>
              <a:rPr lang="ru-RU" sz="6000" b="1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</a:br>
            <a:r>
              <a:rPr lang="ru-RU" sz="6000" b="1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  <a:t>видео семинары</a:t>
            </a:r>
            <a:endParaRPr lang="ru-RU" sz="6000" b="1" spc="1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56DF10-43CC-4236-9DA9-11F15EDF4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9" y="289508"/>
            <a:ext cx="1636069" cy="719406"/>
          </a:xfrm>
          <a:prstGeom prst="rect">
            <a:avLst/>
          </a:prstGeom>
        </p:spPr>
      </p:pic>
      <p:sp>
        <p:nvSpPr>
          <p:cNvPr id="12" name="Рамка">
            <a:extLst>
              <a:ext uri="{FF2B5EF4-FFF2-40B4-BE49-F238E27FC236}">
                <a16:creationId xmlns:a16="http://schemas.microsoft.com/office/drawing/2014/main" id="{E07F155D-B317-4CF4-92A1-0E58A077CB93}"/>
              </a:ext>
            </a:extLst>
          </p:cNvPr>
          <p:cNvSpPr/>
          <p:nvPr/>
        </p:nvSpPr>
        <p:spPr>
          <a:xfrm>
            <a:off x="138000" y="153000"/>
            <a:ext cx="11916000" cy="6552000"/>
          </a:xfrm>
          <a:prstGeom prst="rect">
            <a:avLst/>
          </a:prstGeom>
          <a:noFill/>
          <a:ln w="19050">
            <a:gradFill>
              <a:gsLst>
                <a:gs pos="34000">
                  <a:schemeClr val="bg1"/>
                </a:gs>
                <a:gs pos="91000">
                  <a:srgbClr val="00206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61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F1F26E-BF00-4CA2-8053-6D5D1A2C8E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8">
            <a:extLst>
              <a:ext uri="{FF2B5EF4-FFF2-40B4-BE49-F238E27FC236}">
                <a16:creationId xmlns:a16="http://schemas.microsoft.com/office/drawing/2014/main" id="{2A91BEBB-08B7-4E6D-B59B-EA0E70488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349235"/>
              </p:ext>
            </p:extLst>
          </p:nvPr>
        </p:nvGraphicFramePr>
        <p:xfrm>
          <a:off x="123107" y="3409023"/>
          <a:ext cx="11785284" cy="338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8428">
                  <a:extLst>
                    <a:ext uri="{9D8B030D-6E8A-4147-A177-3AD203B41FA5}">
                      <a16:colId xmlns:a16="http://schemas.microsoft.com/office/drawing/2014/main" val="299204180"/>
                    </a:ext>
                  </a:extLst>
                </a:gridCol>
                <a:gridCol w="3928428">
                  <a:extLst>
                    <a:ext uri="{9D8B030D-6E8A-4147-A177-3AD203B41FA5}">
                      <a16:colId xmlns:a16="http://schemas.microsoft.com/office/drawing/2014/main" val="2815024193"/>
                    </a:ext>
                  </a:extLst>
                </a:gridCol>
                <a:gridCol w="3928428">
                  <a:extLst>
                    <a:ext uri="{9D8B030D-6E8A-4147-A177-3AD203B41FA5}">
                      <a16:colId xmlns:a16="http://schemas.microsoft.com/office/drawing/2014/main" val="3122311917"/>
                    </a:ext>
                  </a:extLst>
                </a:gridCol>
              </a:tblGrid>
              <a:tr h="327600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Многие руководители соглашаются, что можно увеличить доход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как минимум на 30%, если снизить потери компании.</a:t>
                      </a:r>
                      <a:b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0" marR="0" marT="18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</a:rPr>
                        <a:t>А именно: 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потери из-за ошибок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в планировании,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из-за слабого контроля над рисками, </a:t>
                      </a:r>
                    </a:p>
                    <a:p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из-за просчетов кадровой службы, недостаточной проработки договоров,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потери из-за хозяйственных споров, переплат по налогам,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доначислений и штрафов,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расходов на малоэффективные семинары повышения квалификации.</a:t>
                      </a:r>
                    </a:p>
                    <a:p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60000" marR="0" marT="18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КонсультантПлюс помогает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быстро принимать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правильные решения,</a:t>
                      </a:r>
                      <a:br>
                        <a:rPr lang="ru-RU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а 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это напрямую влияет</a:t>
                      </a:r>
                      <a:br>
                        <a:rPr lang="ru-RU" sz="14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на финансовые показатели компании</a:t>
                      </a:r>
                    </a:p>
                  </a:txBody>
                  <a:tcPr marL="360000" marR="0" marT="18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878103"/>
                  </a:ext>
                </a:extLst>
              </a:tr>
            </a:tbl>
          </a:graphicData>
        </a:graphic>
      </p:graphicFrame>
      <p:pic>
        <p:nvPicPr>
          <p:cNvPr id="7170" name="Picture 2">
            <a:extLst>
              <a:ext uri="{FF2B5EF4-FFF2-40B4-BE49-F238E27FC236}">
                <a16:creationId xmlns:a16="http://schemas.microsoft.com/office/drawing/2014/main" id="{66A5CB7F-ED4A-4506-90C1-1C4A696AA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0" t="16818" r="-92" b="5526"/>
          <a:stretch/>
        </p:blipFill>
        <p:spPr bwMode="auto">
          <a:xfrm>
            <a:off x="-149251" y="-25670"/>
            <a:ext cx="12330000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3A08CA-EC44-4A4C-B5E6-067C8E702F87}"/>
              </a:ext>
            </a:extLst>
          </p:cNvPr>
          <p:cNvSpPr/>
          <p:nvPr/>
        </p:nvSpPr>
        <p:spPr>
          <a:xfrm>
            <a:off x="-16877" y="-21007"/>
            <a:ext cx="12203251" cy="3249613"/>
          </a:xfrm>
          <a:prstGeom prst="rect">
            <a:avLst/>
          </a:pr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D51A3B-255F-4394-B847-0CF49D42B29E}"/>
              </a:ext>
            </a:extLst>
          </p:cNvPr>
          <p:cNvSpPr txBox="1"/>
          <p:nvPr/>
        </p:nvSpPr>
        <p:spPr>
          <a:xfrm>
            <a:off x="449219" y="1959069"/>
            <a:ext cx="11208196" cy="1491177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7200" b="1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  <a:t>К</a:t>
            </a:r>
            <a:r>
              <a:rPr lang="ru-RU" sz="6000" b="1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  <a:t>онсультант</a:t>
            </a:r>
            <a:r>
              <a:rPr lang="ru-RU" sz="7200" b="1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  <a:t>П</a:t>
            </a:r>
            <a:r>
              <a:rPr lang="ru-RU" sz="6000" b="1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  <a:t>люс помогает</a:t>
            </a:r>
            <a:br>
              <a:rPr lang="ru-RU" sz="6000" b="1" kern="1200" spc="100" dirty="0">
                <a:solidFill>
                  <a:schemeClr val="bg1"/>
                </a:solidFill>
                <a:effectLst/>
                <a:latin typeface="Bebas Neue Bold" panose="020B0606020202050201" pitchFamily="34" charset="-52"/>
              </a:rPr>
            </a:br>
            <a:r>
              <a:rPr lang="ru-RU" sz="6000" b="1" spc="100" dirty="0">
                <a:solidFill>
                  <a:schemeClr val="bg1"/>
                </a:solidFill>
                <a:latin typeface="Bebas Neue Bold" panose="020B0606020202050201" pitchFamily="34" charset="-52"/>
              </a:rPr>
              <a:t>быстро принимать правильные решения</a:t>
            </a:r>
          </a:p>
        </p:txBody>
      </p:sp>
      <p:sp>
        <p:nvSpPr>
          <p:cNvPr id="12" name="Рамка">
            <a:extLst>
              <a:ext uri="{FF2B5EF4-FFF2-40B4-BE49-F238E27FC236}">
                <a16:creationId xmlns:a16="http://schemas.microsoft.com/office/drawing/2014/main" id="{E07F155D-B317-4CF4-92A1-0E58A077CB93}"/>
              </a:ext>
            </a:extLst>
          </p:cNvPr>
          <p:cNvSpPr/>
          <p:nvPr/>
        </p:nvSpPr>
        <p:spPr>
          <a:xfrm>
            <a:off x="138001" y="100943"/>
            <a:ext cx="11916000" cy="6552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56DF10-43CC-4236-9DA9-11F15EDF4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59" y="289508"/>
            <a:ext cx="1636069" cy="71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9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8DD0E1-DC1D-4C5A-8B6B-A383EF5E39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668D415-DBDF-4231-AE63-BA61ABFAE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611392"/>
              </p:ext>
            </p:extLst>
          </p:nvPr>
        </p:nvGraphicFramePr>
        <p:xfrm>
          <a:off x="10512" y="140418"/>
          <a:ext cx="12170977" cy="67175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5769">
                  <a:extLst>
                    <a:ext uri="{9D8B030D-6E8A-4147-A177-3AD203B41FA5}">
                      <a16:colId xmlns:a16="http://schemas.microsoft.com/office/drawing/2014/main" val="1955462759"/>
                    </a:ext>
                  </a:extLst>
                </a:gridCol>
                <a:gridCol w="2304155">
                  <a:extLst>
                    <a:ext uri="{9D8B030D-6E8A-4147-A177-3AD203B41FA5}">
                      <a16:colId xmlns:a16="http://schemas.microsoft.com/office/drawing/2014/main" val="3547071113"/>
                    </a:ext>
                  </a:extLst>
                </a:gridCol>
                <a:gridCol w="2304154">
                  <a:extLst>
                    <a:ext uri="{9D8B030D-6E8A-4147-A177-3AD203B41FA5}">
                      <a16:colId xmlns:a16="http://schemas.microsoft.com/office/drawing/2014/main" val="3727929922"/>
                    </a:ext>
                  </a:extLst>
                </a:gridCol>
                <a:gridCol w="2304155">
                  <a:extLst>
                    <a:ext uri="{9D8B030D-6E8A-4147-A177-3AD203B41FA5}">
                      <a16:colId xmlns:a16="http://schemas.microsoft.com/office/drawing/2014/main" val="679327699"/>
                    </a:ext>
                  </a:extLst>
                </a:gridCol>
                <a:gridCol w="3042744">
                  <a:extLst>
                    <a:ext uri="{9D8B030D-6E8A-4147-A177-3AD203B41FA5}">
                      <a16:colId xmlns:a16="http://schemas.microsoft.com/office/drawing/2014/main" val="1392533208"/>
                    </a:ext>
                  </a:extLst>
                </a:gridCol>
              </a:tblGrid>
              <a:tr h="900433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44670"/>
                  </a:ext>
                </a:extLst>
              </a:tr>
              <a:tr h="1939050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622465"/>
                  </a:ext>
                </a:extLst>
              </a:tr>
              <a:tr h="19390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138903"/>
                  </a:ext>
                </a:extLst>
              </a:tr>
              <a:tr h="19390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223913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6D1F22-7328-4564-B508-F91E9BEC2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77" y="177801"/>
            <a:ext cx="2223713" cy="56416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3B9E771-D63C-4790-A98D-81FE5155E5D0}"/>
              </a:ext>
            </a:extLst>
          </p:cNvPr>
          <p:cNvGrpSpPr/>
          <p:nvPr/>
        </p:nvGrpSpPr>
        <p:grpSpPr>
          <a:xfrm>
            <a:off x="3627014" y="352457"/>
            <a:ext cx="1563186" cy="422655"/>
            <a:chOff x="3560771" y="262067"/>
            <a:chExt cx="1571910" cy="3892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A15E3A2-055A-4FF0-A575-CCCCF0D4FBBF}"/>
                </a:ext>
              </a:extLst>
            </p:cNvPr>
            <p:cNvSpPr txBox="1"/>
            <p:nvPr/>
          </p:nvSpPr>
          <p:spPr>
            <a:xfrm>
              <a:off x="3561328" y="438120"/>
              <a:ext cx="1421927" cy="21317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r>
                <a:rPr lang="ru-RU" sz="1400" b="1" spc="30" dirty="0">
                  <a:ea typeface="Times New Roman" panose="02020603050405020304" pitchFamily="18" charset="0"/>
                  <a:cs typeface="Segoe UI Light" panose="020B0502040204020203" pitchFamily="34" charset="0"/>
                </a:rPr>
                <a:t>7 (8152) 274070</a:t>
              </a:r>
              <a:endParaRPr lang="ru-RU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8310862-1DE7-4346-83BE-A2A0639BED1E}"/>
                </a:ext>
              </a:extLst>
            </p:cNvPr>
            <p:cNvSpPr txBox="1"/>
            <p:nvPr/>
          </p:nvSpPr>
          <p:spPr>
            <a:xfrm>
              <a:off x="3560771" y="262067"/>
              <a:ext cx="1571910" cy="21317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sz="1400" b="1" spc="30" dirty="0">
                  <a:ea typeface="Times New Roman" panose="02020603050405020304" pitchFamily="18" charset="0"/>
                  <a:cs typeface="Segoe UI Light" panose="020B0502040204020203" pitchFamily="34" charset="0"/>
                </a:rPr>
                <a:t>8 (800) 250-7890</a:t>
              </a:r>
              <a:endParaRPr lang="ru-RU" sz="1400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B2E24E2-7C3F-41F6-B098-0C43C1D98438}"/>
              </a:ext>
            </a:extLst>
          </p:cNvPr>
          <p:cNvGrpSpPr/>
          <p:nvPr/>
        </p:nvGrpSpPr>
        <p:grpSpPr>
          <a:xfrm>
            <a:off x="6462131" y="275756"/>
            <a:ext cx="1624221" cy="512007"/>
            <a:chOff x="6363016" y="194610"/>
            <a:chExt cx="1633286" cy="47150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B97A56-FEA2-4AB9-B761-4C7A3589224A}"/>
                </a:ext>
              </a:extLst>
            </p:cNvPr>
            <p:cNvSpPr txBox="1"/>
            <p:nvPr/>
          </p:nvSpPr>
          <p:spPr>
            <a:xfrm>
              <a:off x="6363016" y="194610"/>
              <a:ext cx="1490427" cy="243622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1">
              <a:spAutoFit/>
            </a:bodyPr>
            <a:lstStyle/>
            <a:p>
              <a:r>
                <a:rPr lang="ru-RU" sz="1600" b="1" spc="30" dirty="0">
                  <a:ea typeface="Times New Roman" panose="02020603050405020304" pitchFamily="18" charset="0"/>
                  <a:cs typeface="Segoe UI Light" panose="020B0502040204020203" pitchFamily="34" charset="0"/>
                </a:rPr>
                <a:t>os@e-cons.ru </a:t>
              </a:r>
              <a:endParaRPr lang="ru-RU" sz="1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D16319-3600-45CC-9A25-7469506E4853}"/>
                </a:ext>
              </a:extLst>
            </p:cNvPr>
            <p:cNvSpPr txBox="1"/>
            <p:nvPr/>
          </p:nvSpPr>
          <p:spPr>
            <a:xfrm>
              <a:off x="6365956" y="422496"/>
              <a:ext cx="1630346" cy="24362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 spc="30" dirty="0">
                  <a:ea typeface="Times New Roman" panose="02020603050405020304" pitchFamily="18" charset="0"/>
                  <a:cs typeface="Segoe UI Light" panose="020B0502040204020203" pitchFamily="34" charset="0"/>
                  <a:hlinkClick r:id="rId3" tooltip="http://e-cons.ru/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http://e-cons.ru</a:t>
              </a:r>
              <a:endParaRPr lang="ru-RU" sz="1600" dirty="0"/>
            </a:p>
          </p:txBody>
        </p: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B5C7772-D93B-4921-8350-6F6E6DCDC9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9000"/>
                    </a14:imgEffect>
                  </a14:imgLayer>
                </a14:imgProps>
              </a:ext>
            </a:extLst>
          </a:blip>
          <a:srcRect l="-172" t="13564" r="86" b="29958"/>
          <a:stretch/>
        </p:blipFill>
        <p:spPr>
          <a:xfrm>
            <a:off x="-5255" y="1051495"/>
            <a:ext cx="12186744" cy="265451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D2CD230-4A51-41F6-8B42-37BDE113EABC}"/>
              </a:ext>
            </a:extLst>
          </p:cNvPr>
          <p:cNvSpPr txBox="1"/>
          <p:nvPr/>
        </p:nvSpPr>
        <p:spPr>
          <a:xfrm>
            <a:off x="309346" y="4017939"/>
            <a:ext cx="3416567" cy="1479123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pPr marL="36000">
              <a:lnSpc>
                <a:spcPct val="80000"/>
              </a:lnSpc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Segoe UI Light" panose="020B0502040204020203" pitchFamily="34" charset="0"/>
              </a:rPr>
              <a:t> К</a:t>
            </a:r>
            <a:r>
              <a:rPr lang="ru-RU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  <a:t>омпания</a:t>
            </a:r>
          </a:p>
          <a:p>
            <a:pPr marL="108000" indent="-180000">
              <a:lnSpc>
                <a:spcPct val="80000"/>
              </a:lnSpc>
            </a:pPr>
            <a:r>
              <a:rPr lang="ru-RU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  <a:t>«Экономик Консультант»</a:t>
            </a:r>
            <a:br>
              <a:rPr lang="ru-RU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  <a:t>организует</a:t>
            </a:r>
            <a:br>
              <a:rPr lang="ru-RU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20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  <a:t>в вашем офисе</a:t>
            </a:r>
            <a:b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Segoe UI Light" panose="020B0502040204020203" pitchFamily="34" charset="0"/>
              </a:rPr>
              <a:t>бесплатный практикум.</a:t>
            </a:r>
            <a:b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Segoe UI Light" panose="020B0502040204020203" pitchFamily="34" charset="0"/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8D93574-3A3F-403E-988D-4AFA8D6B162C}"/>
              </a:ext>
            </a:extLst>
          </p:cNvPr>
          <p:cNvGrpSpPr/>
          <p:nvPr/>
        </p:nvGrpSpPr>
        <p:grpSpPr>
          <a:xfrm>
            <a:off x="10110329" y="5793882"/>
            <a:ext cx="1623499" cy="712341"/>
            <a:chOff x="376394" y="5674748"/>
            <a:chExt cx="1623499" cy="7123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F3668F-FD01-4EE5-BB8B-EAFAD441F949}"/>
                </a:ext>
              </a:extLst>
            </p:cNvPr>
            <p:cNvSpPr txBox="1"/>
            <p:nvPr/>
          </p:nvSpPr>
          <p:spPr>
            <a:xfrm>
              <a:off x="376394" y="6140868"/>
              <a:ext cx="1610056" cy="246221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r"/>
              <a:r>
                <a:rPr lang="ru-RU" sz="1600" b="1" spc="3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Segoe UI Light" panose="020B0502040204020203" pitchFamily="34" charset="0"/>
                  <a:hlinkClick r:id="rId3" tooltip="http://e-cons.ru/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http://e-cons.ru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3A6C7D-0D60-4365-A404-0E5C2B65F31D}"/>
                </a:ext>
              </a:extLst>
            </p:cNvPr>
            <p:cNvSpPr txBox="1"/>
            <p:nvPr/>
          </p:nvSpPr>
          <p:spPr>
            <a:xfrm>
              <a:off x="622914" y="5674748"/>
              <a:ext cx="1376979" cy="43088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r"/>
              <a:r>
                <a:rPr lang="ru-RU" sz="1400" dirty="0">
                  <a:solidFill>
                    <a:schemeClr val="bg1"/>
                  </a:solidFill>
                </a:rPr>
                <a:t>Узнать больше</a:t>
              </a:r>
              <a:br>
                <a:rPr lang="ru-RU" sz="1400" dirty="0">
                  <a:solidFill>
                    <a:schemeClr val="bg1"/>
                  </a:solidFill>
                </a:rPr>
              </a:br>
              <a:r>
                <a:rPr lang="ru-RU" sz="1400" dirty="0">
                  <a:solidFill>
                    <a:schemeClr val="bg1"/>
                  </a:solidFill>
                </a:rPr>
                <a:t>на сайте: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6B93E6-BDD4-4D18-B10D-604251B34A01}"/>
              </a:ext>
            </a:extLst>
          </p:cNvPr>
          <p:cNvGrpSpPr/>
          <p:nvPr/>
        </p:nvGrpSpPr>
        <p:grpSpPr>
          <a:xfrm>
            <a:off x="9865271" y="4052643"/>
            <a:ext cx="1920719" cy="1552141"/>
            <a:chOff x="9982613" y="4751686"/>
            <a:chExt cx="1920719" cy="15521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658CE3-041D-4DC5-A509-396B22BFDEF9}"/>
                </a:ext>
              </a:extLst>
            </p:cNvPr>
            <p:cNvSpPr txBox="1"/>
            <p:nvPr/>
          </p:nvSpPr>
          <p:spPr>
            <a:xfrm>
              <a:off x="10371506" y="6088383"/>
              <a:ext cx="140423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ru-RU" sz="1400" b="1" spc="3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Segoe UI Light" panose="020B0502040204020203" pitchFamily="34" charset="0"/>
                </a:rPr>
                <a:t>7 (8152) 274070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7815784-C041-4788-82CE-9496FC5851AD}"/>
                </a:ext>
              </a:extLst>
            </p:cNvPr>
            <p:cNvSpPr txBox="1"/>
            <p:nvPr/>
          </p:nvSpPr>
          <p:spPr>
            <a:xfrm>
              <a:off x="10227671" y="5829087"/>
              <a:ext cx="155234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ru-RU" sz="1400" b="1" spc="3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  <a:cs typeface="Segoe UI Light" panose="020B0502040204020203" pitchFamily="34" charset="0"/>
                </a:rPr>
                <a:t>8 (800) 250-7890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3002B886-EC07-41E6-B61A-B7532D27D2A4}"/>
                </a:ext>
              </a:extLst>
            </p:cNvPr>
            <p:cNvGrpSpPr/>
            <p:nvPr/>
          </p:nvGrpSpPr>
          <p:grpSpPr>
            <a:xfrm>
              <a:off x="9982613" y="4751686"/>
              <a:ext cx="1920719" cy="1037109"/>
              <a:chOff x="10051433" y="4550018"/>
              <a:chExt cx="1920719" cy="103710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3ACDAF8-68E7-4629-8DC8-FAC82332CFCF}"/>
                  </a:ext>
                </a:extLst>
              </p:cNvPr>
              <p:cNvSpPr txBox="1"/>
              <p:nvPr/>
            </p:nvSpPr>
            <p:spPr>
              <a:xfrm>
                <a:off x="10051433" y="5187017"/>
                <a:ext cx="19207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os@e-cons.ru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DF0AC58-F0A7-4FAB-B66B-9FE61BA71EC0}"/>
                  </a:ext>
                </a:extLst>
              </p:cNvPr>
              <p:cNvSpPr txBox="1"/>
              <p:nvPr/>
            </p:nvSpPr>
            <p:spPr>
              <a:xfrm>
                <a:off x="10312841" y="4550018"/>
                <a:ext cx="1593706" cy="954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algn="r"/>
                <a:r>
                  <a:rPr lang="ru-RU" sz="1400" dirty="0">
                    <a:solidFill>
                      <a:schemeClr val="bg1"/>
                    </a:solidFill>
                  </a:rPr>
                  <a:t>Отправить</a:t>
                </a:r>
                <a:br>
                  <a:rPr lang="ru-RU" sz="1400" dirty="0">
                    <a:solidFill>
                      <a:schemeClr val="bg1"/>
                    </a:solidFill>
                  </a:rPr>
                </a:br>
                <a:r>
                  <a:rPr lang="ru-RU" sz="1400" dirty="0">
                    <a:solidFill>
                      <a:schemeClr val="bg1"/>
                    </a:solidFill>
                  </a:rPr>
                  <a:t>заявку на </a:t>
                </a:r>
              </a:p>
              <a:p>
                <a:pPr algn="r"/>
                <a:r>
                  <a:rPr lang="ru-RU" sz="1400" dirty="0">
                    <a:solidFill>
                      <a:schemeClr val="bg1"/>
                    </a:solidFill>
                  </a:rPr>
                  <a:t> семинар:</a:t>
                </a:r>
              </a:p>
            </p:txBody>
          </p:sp>
        </p:grp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3077E301-DF39-469F-8D35-A24AD4879903}"/>
              </a:ext>
            </a:extLst>
          </p:cNvPr>
          <p:cNvSpPr/>
          <p:nvPr/>
        </p:nvSpPr>
        <p:spPr>
          <a:xfrm>
            <a:off x="10511" y="1051495"/>
            <a:ext cx="12170978" cy="2657538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DDF673-14D4-43EF-985E-D844737B8B69}"/>
              </a:ext>
            </a:extLst>
          </p:cNvPr>
          <p:cNvSpPr txBox="1"/>
          <p:nvPr/>
        </p:nvSpPr>
        <p:spPr>
          <a:xfrm>
            <a:off x="304112" y="1666878"/>
            <a:ext cx="9298379" cy="200978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marL="180000">
              <a:lnSpc>
                <a:spcPct val="80000"/>
              </a:lnSpc>
            </a:pPr>
            <a:r>
              <a:rPr lang="ru-RU" sz="4400" b="1" spc="30" dirty="0">
                <a:solidFill>
                  <a:schemeClr val="bg1"/>
                </a:solidFill>
                <a:effectLst/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  <a:t>КАК ПОВЫСИТЬ ЭФФЕКТИВНОСТЬ И БЕЗОПАСНОСТЬ</a:t>
            </a:r>
            <a:br>
              <a:rPr lang="ru-RU" sz="4400" b="1" spc="30" dirty="0">
                <a:solidFill>
                  <a:schemeClr val="bg1"/>
                </a:solidFill>
                <a:effectLst/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4400" b="1" spc="30" dirty="0">
                <a:solidFill>
                  <a:schemeClr val="bg1"/>
                </a:solidFill>
                <a:effectLst/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  <a:t>ОРГАНИЗАЦИИ</a:t>
            </a:r>
            <a:r>
              <a:rPr lang="en-US" sz="4400" b="1" spc="30" dirty="0">
                <a:solidFill>
                  <a:schemeClr val="bg1"/>
                </a:solidFill>
                <a:effectLst/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lang="ru-RU" sz="4400" b="1" spc="30" dirty="0">
                <a:solidFill>
                  <a:schemeClr val="bg1"/>
                </a:solidFill>
                <a:effectLst/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  <a:t>С ПОМОЩЬЮ СИСТЕМЫ</a:t>
            </a:r>
            <a:br>
              <a:rPr lang="en-US" sz="4400" b="1" spc="30" dirty="0">
                <a:solidFill>
                  <a:schemeClr val="bg1"/>
                </a:solidFill>
                <a:effectLst/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5400" spc="30" dirty="0" err="1">
                <a:solidFill>
                  <a:schemeClr val="bg1"/>
                </a:solidFill>
                <a:effectLst/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  <a:t>к</a:t>
            </a:r>
            <a:r>
              <a:rPr lang="ru-RU" sz="4400" b="1" spc="30" dirty="0" err="1">
                <a:solidFill>
                  <a:schemeClr val="bg1"/>
                </a:solidFill>
                <a:effectLst/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  <a:t>ОНСУЛЬТАНТ</a:t>
            </a:r>
            <a:r>
              <a:rPr lang="ru-RU" sz="5400" spc="30" dirty="0" err="1">
                <a:solidFill>
                  <a:schemeClr val="bg1"/>
                </a:solidFill>
                <a:effectLst/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  <a:t>П</a:t>
            </a:r>
            <a:r>
              <a:rPr lang="ru-RU" sz="4400" b="1" spc="30" dirty="0" err="1">
                <a:solidFill>
                  <a:schemeClr val="bg1"/>
                </a:solidFill>
                <a:effectLst/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  <a:t>ЛЮС</a:t>
            </a:r>
            <a:endParaRPr lang="ru-RU" sz="4400" b="1" spc="30" dirty="0">
              <a:solidFill>
                <a:schemeClr val="bg1"/>
              </a:solidFill>
              <a:effectLst/>
              <a:latin typeface="Bebas Neue Bold" panose="020B0606020202050201" pitchFamily="34" charset="-52"/>
              <a:ea typeface="Times New Roman" panose="02020603050405020304" pitchFamily="18" charset="0"/>
              <a:cs typeface="Segoe UI Light" panose="020B0502040204020203" pitchFamily="34" charset="0"/>
            </a:endParaRPr>
          </a:p>
          <a:p>
            <a:pPr marL="180000">
              <a:lnSpc>
                <a:spcPct val="80000"/>
              </a:lnSpc>
            </a:pPr>
            <a:r>
              <a:rPr lang="ru-RU" sz="2000" b="1" spc="30" dirty="0">
                <a:solidFill>
                  <a:schemeClr val="bg1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  <a:t>Практикум</a:t>
            </a:r>
            <a:r>
              <a:rPr lang="en-US" sz="2000" b="1" spc="30" dirty="0">
                <a:solidFill>
                  <a:schemeClr val="bg1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  <a:t> (</a:t>
            </a:r>
            <a:r>
              <a:rPr lang="ru-RU" sz="2000" b="1" spc="30">
                <a:solidFill>
                  <a:schemeClr val="bg1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  <a:t>Вебинар</a:t>
            </a:r>
            <a:r>
              <a:rPr lang="en-US" sz="2000" b="1" spc="30">
                <a:solidFill>
                  <a:schemeClr val="bg1"/>
                </a:solidFill>
                <a:latin typeface="Bebas Neue Bold" panose="020B0606020202050201" pitchFamily="34" charset="-52"/>
                <a:ea typeface="Times New Roman" panose="02020603050405020304" pitchFamily="18" charset="0"/>
                <a:cs typeface="Segoe UI Light" panose="020B0502040204020203" pitchFamily="34" charset="0"/>
              </a:rPr>
              <a:t>)</a:t>
            </a:r>
            <a:endParaRPr lang="ru-RU" sz="2000" b="1" spc="30" dirty="0">
              <a:solidFill>
                <a:schemeClr val="bg1"/>
              </a:solidFill>
              <a:latin typeface="Bebas Neue Bold" panose="020B0606020202050201" pitchFamily="34" charset="-52"/>
              <a:ea typeface="Times New Roman" panose="02020603050405020304" pitchFamily="18" charset="0"/>
              <a:cs typeface="Segoe UI Light" panose="020B0502040204020203" pitchFamily="34" charset="0"/>
            </a:endParaRPr>
          </a:p>
        </p:txBody>
      </p:sp>
      <p:sp>
        <p:nvSpPr>
          <p:cNvPr id="40" name="Рамка">
            <a:extLst>
              <a:ext uri="{FF2B5EF4-FFF2-40B4-BE49-F238E27FC236}">
                <a16:creationId xmlns:a16="http://schemas.microsoft.com/office/drawing/2014/main" id="{7ECF2352-0C28-4D68-8E0E-05DD767014D1}"/>
              </a:ext>
            </a:extLst>
          </p:cNvPr>
          <p:cNvSpPr/>
          <p:nvPr/>
        </p:nvSpPr>
        <p:spPr>
          <a:xfrm>
            <a:off x="136801" y="82573"/>
            <a:ext cx="11918397" cy="662473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61C0EB-AF91-42E2-ABF5-E92A9D7DD480}"/>
              </a:ext>
            </a:extLst>
          </p:cNvPr>
          <p:cNvSpPr txBox="1"/>
          <p:nvPr/>
        </p:nvSpPr>
        <p:spPr>
          <a:xfrm>
            <a:off x="4002021" y="3943109"/>
            <a:ext cx="529984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spc="100" dirty="0">
                <a:solidFill>
                  <a:schemeClr val="bg1"/>
                </a:solidFill>
                <a:ea typeface="Times New Roman" panose="02020603050405020304" pitchFamily="18" charset="0"/>
                <a:cs typeface="Segoe UI Light" panose="020B0502040204020203" pitchFamily="34" charset="0"/>
              </a:rPr>
              <a:t>эксперт компании</a:t>
            </a:r>
            <a:br>
              <a:rPr lang="ru-RU" sz="2000" spc="100" dirty="0">
                <a:solidFill>
                  <a:schemeClr val="bg1"/>
                </a:solidFill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2000" spc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  <a:t>проведёт экспресс-обучение,</a:t>
            </a:r>
            <a:br>
              <a:rPr lang="ru-RU" sz="2000" spc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2000" spc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  <a:t>покажет фирменные инструменты,</a:t>
            </a:r>
            <a:br>
              <a:rPr lang="ru-RU" sz="2000" spc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2000" spc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  <a:t>предоставит</a:t>
            </a:r>
            <a:r>
              <a:rPr lang="en-US" sz="2000" spc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  <a:t> </a:t>
            </a:r>
            <a:r>
              <a:rPr lang="ru-RU" sz="2000" spc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  <a:t>доступ</a:t>
            </a:r>
            <a:br>
              <a:rPr lang="ru-RU" sz="2000" spc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2000" spc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  <a:t>к Системе на несколько дней</a:t>
            </a:r>
            <a:br>
              <a:rPr lang="ru-RU" sz="2000" spc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</a:br>
            <a:r>
              <a:rPr lang="ru-RU" sz="2000" spc="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egoe UI Light" panose="020B0502040204020203" pitchFamily="34" charset="0"/>
              </a:rPr>
              <a:t>для тестирования 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5BE370B-FC4A-4669-B89C-CC2EA2DFD4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245612"/>
            <a:ext cx="1610629" cy="708220"/>
          </a:xfrm>
          <a:prstGeom prst="rect">
            <a:avLst/>
          </a:prstGeom>
          <a:noFill/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409202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8F07D7-924C-4D23-9D08-C69C455A1C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1" b="777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DEB8DF-A419-4619-B29E-40F427FD2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60000"/>
                  <a:lumMod val="64000"/>
                </a:schemeClr>
              </a:gs>
              <a:gs pos="100000">
                <a:schemeClr val="tx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9" name="Рамка">
            <a:extLst>
              <a:ext uri="{FF2B5EF4-FFF2-40B4-BE49-F238E27FC236}">
                <a16:creationId xmlns:a16="http://schemas.microsoft.com/office/drawing/2014/main" id="{62B73265-3F29-4232-AA59-6817DF7430C0}"/>
              </a:ext>
            </a:extLst>
          </p:cNvPr>
          <p:cNvSpPr/>
          <p:nvPr/>
        </p:nvSpPr>
        <p:spPr>
          <a:xfrm>
            <a:off x="138001" y="100943"/>
            <a:ext cx="11916000" cy="6552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CBD20A-790A-4BCE-A7C7-61BD852F97F3}"/>
              </a:ext>
            </a:extLst>
          </p:cNvPr>
          <p:cNvSpPr txBox="1"/>
          <p:nvPr/>
        </p:nvSpPr>
        <p:spPr>
          <a:xfrm>
            <a:off x="654237" y="880625"/>
            <a:ext cx="10421123" cy="15890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7200" dirty="0">
                <a:solidFill>
                  <a:schemeClr val="bg1"/>
                </a:solidFill>
                <a:latin typeface="Comic Sans MS" panose="030F0702030302020204" pitchFamily="66" charset="0"/>
              </a:rPr>
              <a:t>«НЕ так страшен Закон,</a:t>
            </a:r>
          </a:p>
          <a:p>
            <a:pPr marL="540000">
              <a:lnSpc>
                <a:spcPct val="70000"/>
              </a:lnSpc>
            </a:pPr>
            <a:r>
              <a:rPr lang="ru-RU" sz="7200" dirty="0">
                <a:solidFill>
                  <a:schemeClr val="bg1"/>
                </a:solidFill>
                <a:latin typeface="Comic Sans MS" panose="030F0702030302020204" pitchFamily="66" charset="0"/>
              </a:rPr>
              <a:t>как его толкуют»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2C706C-74E9-49A1-B406-E75872F78230}"/>
              </a:ext>
            </a:extLst>
          </p:cNvPr>
          <p:cNvSpPr txBox="1"/>
          <p:nvPr/>
        </p:nvSpPr>
        <p:spPr>
          <a:xfrm>
            <a:off x="9306376" y="2792398"/>
            <a:ext cx="1346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Д. Рудый</a:t>
            </a:r>
          </a:p>
        </p:txBody>
      </p:sp>
    </p:spTree>
    <p:extLst>
      <p:ext uri="{BB962C8B-B14F-4D97-AF65-F5344CB8AC3E}">
        <p14:creationId xmlns:p14="http://schemas.microsoft.com/office/powerpoint/2010/main" val="1295751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Slides School 2">
      <a:dk1>
        <a:sysClr val="windowText" lastClr="000000"/>
      </a:dk1>
      <a:lt1>
        <a:sysClr val="window" lastClr="FFFFFF"/>
      </a:lt1>
      <a:dk2>
        <a:srgbClr val="39AACD"/>
      </a:dk2>
      <a:lt2>
        <a:srgbClr val="44546A"/>
      </a:lt2>
      <a:accent1>
        <a:srgbClr val="C882FF"/>
      </a:accent1>
      <a:accent2>
        <a:srgbClr val="FC141A"/>
      </a:accent2>
      <a:accent3>
        <a:srgbClr val="FF660F"/>
      </a:accent3>
      <a:accent4>
        <a:srgbClr val="FFFF00"/>
      </a:accent4>
      <a:accent5>
        <a:srgbClr val="4472C4"/>
      </a:accent5>
      <a:accent6>
        <a:srgbClr val="C3E400"/>
      </a:accent6>
      <a:hlink>
        <a:srgbClr val="000000"/>
      </a:hlink>
      <a:folHlink>
        <a:srgbClr val="000000"/>
      </a:folHlink>
    </a:clrScheme>
    <a:fontScheme name="Proslides.School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2857</TotalTime>
  <Words>776</Words>
  <Application>Microsoft Office PowerPoint</Application>
  <PresentationFormat>Широкоэкранный</PresentationFormat>
  <Paragraphs>120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Comic Sans MS</vt:lpstr>
      <vt:lpstr>Bebas Neue Bold</vt:lpstr>
      <vt:lpstr>Wingdings</vt:lpstr>
      <vt:lpstr>Montserrat</vt:lpstr>
      <vt:lpstr>Montserrat ExtraBold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vladimir</cp:lastModifiedBy>
  <cp:revision>241</cp:revision>
  <dcterms:created xsi:type="dcterms:W3CDTF">2024-04-15T12:34:13Z</dcterms:created>
  <dcterms:modified xsi:type="dcterms:W3CDTF">2024-09-17T14:01:20Z</dcterms:modified>
</cp:coreProperties>
</file>